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5" r:id="rId1"/>
  </p:sldMasterIdLst>
  <p:notesMasterIdLst>
    <p:notesMasterId r:id="rId34"/>
  </p:notesMasterIdLst>
  <p:sldIdLst>
    <p:sldId id="256" r:id="rId2"/>
    <p:sldId id="324" r:id="rId3"/>
    <p:sldId id="325" r:id="rId4"/>
    <p:sldId id="257" r:id="rId5"/>
    <p:sldId id="298" r:id="rId6"/>
    <p:sldId id="351" r:id="rId7"/>
    <p:sldId id="333" r:id="rId8"/>
    <p:sldId id="334" r:id="rId9"/>
    <p:sldId id="336" r:id="rId10"/>
    <p:sldId id="308" r:id="rId11"/>
    <p:sldId id="259" r:id="rId12"/>
    <p:sldId id="304" r:id="rId13"/>
    <p:sldId id="305" r:id="rId14"/>
    <p:sldId id="307" r:id="rId15"/>
    <p:sldId id="318" r:id="rId16"/>
    <p:sldId id="319" r:id="rId17"/>
    <p:sldId id="315" r:id="rId18"/>
    <p:sldId id="317" r:id="rId19"/>
    <p:sldId id="326" r:id="rId20"/>
    <p:sldId id="260" r:id="rId21"/>
    <p:sldId id="261" r:id="rId22"/>
    <p:sldId id="342" r:id="rId23"/>
    <p:sldId id="339" r:id="rId24"/>
    <p:sldId id="341" r:id="rId25"/>
    <p:sldId id="340" r:id="rId26"/>
    <p:sldId id="352" r:id="rId27"/>
    <p:sldId id="281" r:id="rId28"/>
    <p:sldId id="313" r:id="rId29"/>
    <p:sldId id="323" r:id="rId30"/>
    <p:sldId id="321" r:id="rId31"/>
    <p:sldId id="282" r:id="rId32"/>
    <p:sldId id="322" r:id="rId33"/>
  </p:sldIdLst>
  <p:sldSz cx="9144000" cy="6858000" type="screen4x3"/>
  <p:notesSz cx="6858000" cy="9144000"/>
  <p:embeddedFontLst>
    <p:embeddedFont>
      <p:font typeface="Proxima Nova Lt" panose="02000506030000020004" pitchFamily="2" charset="77"/>
      <p:regular r:id="rId35"/>
      <p:bold r:id="rId36"/>
    </p:embeddedFont>
    <p:embeddedFont>
      <p:font typeface="Proxima Nova Rg" panose="02000506030000020004" pitchFamily="2" charset="77"/>
      <p:regular r:id="rId3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303"/>
    <a:srgbClr val="D9D9D9"/>
    <a:srgbClr val="BFCEFD"/>
    <a:srgbClr val="7B91FD"/>
    <a:srgbClr val="A6BAFC"/>
    <a:srgbClr val="ACB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0" autoAdjust="0"/>
    <p:restoredTop sz="96292" autoAdjust="0"/>
  </p:normalViewPr>
  <p:slideViewPr>
    <p:cSldViewPr>
      <p:cViewPr varScale="1">
        <p:scale>
          <a:sx n="137" d="100"/>
          <a:sy n="137" d="100"/>
        </p:scale>
        <p:origin x="2800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Proxima Nova Rg" panose="02000506030000020004" pitchFamily="2" charset="77"/>
              </a:defRPr>
            </a:lvl1pPr>
          </a:lstStyle>
          <a:p>
            <a:fld id="{E82B1C02-1F61-F74E-92BF-32A51F7CFA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5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49630C62-70A4-794E-AAE5-E397AABA38B2}" type="slidenum">
              <a:rPr lang="en-US" sz="1200">
                <a:latin typeface="Proxima Nova Rg" panose="02000506030000020004" pitchFamily="2" charset="77"/>
              </a:rPr>
              <a:pPr/>
              <a:t>1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ECE00E6F-5608-7B48-B0D4-E784C1E41108}" type="slidenum">
              <a:rPr lang="en-US" sz="1200">
                <a:latin typeface="Proxima Nova Rg" panose="02000506030000020004" pitchFamily="2" charset="77"/>
              </a:rPr>
              <a:pPr/>
              <a:t>19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1551E804-6D3C-614C-8C26-4D0D123CD880}" type="slidenum">
              <a:rPr lang="en-US" sz="1200">
                <a:latin typeface="Proxima Nova Rg" panose="02000506030000020004" pitchFamily="2" charset="77"/>
              </a:rPr>
              <a:pPr/>
              <a:t>20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B661789D-05E0-3D45-954E-6699EA85184D}" type="slidenum">
              <a:rPr lang="en-US" sz="1200">
                <a:latin typeface="Proxima Nova Rg" panose="02000506030000020004" pitchFamily="2" charset="77"/>
              </a:rPr>
              <a:pPr/>
              <a:t>21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B1C02-1F61-F74E-92BF-32A51F7CFA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8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44954029-6266-364B-A4CA-97E504D5E195}" type="slidenum">
              <a:rPr lang="pt-BR" sz="1200">
                <a:latin typeface="Proxima Nova Rg" panose="02000506030000020004" pitchFamily="2" charset="77"/>
              </a:rPr>
              <a:pPr/>
              <a:t>27</a:t>
            </a:fld>
            <a:endParaRPr lang="pt-BR" sz="1200" dirty="0">
              <a:latin typeface="Proxima Nova Rg" panose="02000506030000020004" pitchFamily="2" charset="77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1813"/>
            <a:ext cx="5026025" cy="41163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BF927D0E-519A-E547-8644-D90BBD3EB5EA}" type="slidenum">
              <a:rPr lang="en-US" sz="1200">
                <a:latin typeface="Proxima Nova Rg" panose="02000506030000020004" pitchFamily="2" charset="77"/>
              </a:rPr>
              <a:pPr/>
              <a:t>28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F64D53D4-AE77-CA47-A476-2B8D600CCA9C}" type="slidenum">
              <a:rPr lang="en-US" sz="1200">
                <a:latin typeface="Proxima Nova Rg" panose="02000506030000020004" pitchFamily="2" charset="77"/>
              </a:rPr>
              <a:pPr/>
              <a:t>29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1EC0A432-48C5-364A-850C-80FAEF94B1FD}" type="slidenum">
              <a:rPr lang="en-US" sz="1200">
                <a:latin typeface="Proxima Nova Rg" panose="02000506030000020004" pitchFamily="2" charset="77"/>
              </a:rPr>
              <a:pPr/>
              <a:t>30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674BD8DE-4130-5748-B307-D09CCFA07BCF}" type="slidenum">
              <a:rPr lang="pt-BR" sz="1200">
                <a:solidFill>
                  <a:srgbClr val="000000"/>
                </a:solidFill>
                <a:latin typeface="Proxima Nova Rg" panose="02000506030000020004" pitchFamily="2" charset="77"/>
              </a:rPr>
              <a:pPr/>
              <a:t>31</a:t>
            </a:fld>
            <a:endParaRPr lang="pt-BR" sz="1200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1813"/>
            <a:ext cx="5026025" cy="41163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919A4C19-2754-4845-B722-60958111E94E}" type="slidenum">
              <a:rPr lang="en-US" sz="1200">
                <a:latin typeface="Proxima Nova Rg" panose="02000506030000020004" pitchFamily="2" charset="77"/>
              </a:rPr>
              <a:pPr/>
              <a:t>32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3B7662AF-2F87-3945-A422-5F60E8402004}" type="slidenum">
              <a:rPr lang="en-US" sz="1200">
                <a:latin typeface="Proxima Nova Rg" panose="02000506030000020004" pitchFamily="2" charset="77"/>
              </a:rPr>
              <a:pPr/>
              <a:t>4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D12AAE66-C0A5-874F-9567-32D6325B60D2}" type="slidenum">
              <a:rPr lang="en-US" sz="1200">
                <a:latin typeface="Proxima Nova Rg" panose="02000506030000020004" pitchFamily="2" charset="77"/>
              </a:rPr>
              <a:pPr/>
              <a:t>5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922379B4-98DD-D640-A917-D13EF6F8CEF1}" type="slidenum">
              <a:rPr lang="en-US" sz="1200">
                <a:latin typeface="Proxima Nova Rg" panose="02000506030000020004" pitchFamily="2" charset="77"/>
              </a:rPr>
              <a:pPr/>
              <a:t>11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B1C02-1F61-F74E-92BF-32A51F7CFA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1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DE85DA4D-8AD4-8041-A95D-5CE09FF8E28F}" type="slidenum">
              <a:rPr lang="en-US" sz="1200">
                <a:latin typeface="Proxima Nova Rg" panose="02000506030000020004" pitchFamily="2" charset="77"/>
              </a:rPr>
              <a:pPr/>
              <a:t>15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BB11CEB4-E92A-CF44-A1A1-2ADF71C230F5}" type="slidenum">
              <a:rPr lang="en-US" sz="1200">
                <a:latin typeface="Proxima Nova Rg" panose="02000506030000020004" pitchFamily="2" charset="77"/>
              </a:rPr>
              <a:pPr/>
              <a:t>16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67AE8D75-AFA0-6F4E-B971-343810E1940C}" type="slidenum">
              <a:rPr lang="en-US" sz="1200">
                <a:latin typeface="Proxima Nova Rg" panose="02000506030000020004" pitchFamily="2" charset="77"/>
              </a:rPr>
              <a:pPr/>
              <a:t>17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ECE00E6F-5608-7B48-B0D4-E784C1E41108}" type="slidenum">
              <a:rPr lang="en-US" sz="1200">
                <a:latin typeface="Proxima Nova Rg" panose="02000506030000020004" pitchFamily="2" charset="77"/>
              </a:rPr>
              <a:pPr/>
              <a:t>18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sz="2400" b="0" i="0" dirty="0">
              <a:latin typeface="Proxima Nova Rg" panose="02000506030000020004" pitchFamily="2" charset="77"/>
              <a:ea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1716088" y="1690688"/>
            <a:ext cx="7427912" cy="2533650"/>
          </a:xfrm>
          <a:prstGeom prst="rect">
            <a:avLst/>
          </a:prstGeom>
          <a:solidFill>
            <a:srgbClr val="08479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sz="2400" b="0" i="0" dirty="0">
              <a:latin typeface="Proxima Nova Rg" panose="02000506030000020004" pitchFamily="2" charset="77"/>
              <a:ea typeface="+mn-ea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0" y="1066800"/>
            <a:ext cx="2867025" cy="3157538"/>
            <a:chOff x="0" y="672"/>
            <a:chExt cx="1806" cy="1989"/>
          </a:xfrm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auto">
            <a:xfrm>
              <a:off x="1081" y="1065"/>
              <a:ext cx="362" cy="40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8" cy="40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auto">
            <a:xfrm>
              <a:off x="1437" y="1065"/>
              <a:ext cx="369" cy="40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8" cy="3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8" cy="40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</p:grpSp>
      <p:pic>
        <p:nvPicPr>
          <p:cNvPr id="17" name="Picture 20" descr="logoco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"/>
            <a:ext cx="5029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2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8" name="Rectangle 1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Proxima Nova Rg" panose="02000506030000020004" pitchFamily="2" charset="77"/>
              </a:defRPr>
            </a:lvl1pPr>
          </a:lstStyle>
          <a:p>
            <a:fld id="{7B6C1171-BF0B-5F46-9283-47CFA77D48D9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0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4948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2057400" cy="5867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6019800" cy="5867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65182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Nova Lt" panose="02000506030000020004" pitchFamily="2" charset="77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1184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0769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86273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1732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9356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roxima Nova Lt" panose="02000506030000020004" pitchFamily="2" charset="77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733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66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1185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2751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 rot="-5400000">
            <a:off x="-3009900" y="3390900"/>
            <a:ext cx="6477000" cy="457200"/>
          </a:xfrm>
          <a:prstGeom prst="rect">
            <a:avLst/>
          </a:prstGeom>
          <a:gradFill rotWithShape="1">
            <a:gsLst>
              <a:gs pos="0">
                <a:srgbClr val="08479C"/>
              </a:gs>
              <a:gs pos="100000">
                <a:srgbClr val="08479C">
                  <a:gamma/>
                  <a:shade val="46275"/>
                  <a:invGamma/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eaVert"/>
          <a:lstStyle/>
          <a:p>
            <a:pPr>
              <a:defRPr/>
            </a:pPr>
            <a:endParaRPr lang="pt-BR" sz="2400" b="0" i="0" dirty="0">
              <a:latin typeface="Proxima Nova Rg" panose="02000506030000020004" pitchFamily="2" charset="77"/>
              <a:ea typeface="+mn-ea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29" name="Picture 5" descr="inpe_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Freeform 6"/>
          <p:cNvSpPr>
            <a:spLocks noChangeArrowheads="1"/>
          </p:cNvSpPr>
          <p:nvPr/>
        </p:nvSpPr>
        <p:spPr bwMode="auto">
          <a:xfrm>
            <a:off x="685800" y="3810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006699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b="0" i="0" dirty="0">
              <a:latin typeface="Proxima Nova Rg" panose="02000506030000020004" pitchFamily="2" charset="77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0" i="0">
          <a:solidFill>
            <a:srgbClr val="003366"/>
          </a:solidFill>
          <a:latin typeface="Proxima Nova Rg" panose="02000506030000020004" pitchFamily="2" charset="77"/>
          <a:ea typeface="ヒラギノ角ゴ Pro W3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charset="0"/>
          <a:ea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charset="0"/>
          <a:ea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charset="0"/>
          <a:ea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charset="0"/>
          <a:ea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24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0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0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16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jpeg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b="1" dirty="0" err="1">
                <a:latin typeface="Proxima Nova Lt" panose="02000506030000020004" pitchFamily="2" charset="77"/>
              </a:rPr>
              <a:t>Planejamento</a:t>
            </a:r>
            <a:r>
              <a:rPr lang="en-US" b="1" dirty="0">
                <a:latin typeface="Proxima Nova Lt" panose="02000506030000020004" pitchFamily="2" charset="77"/>
              </a:rPr>
              <a:t> da </a:t>
            </a:r>
            <a:r>
              <a:rPr lang="en-US" b="1" dirty="0" err="1">
                <a:latin typeface="Proxima Nova Lt" panose="02000506030000020004" pitchFamily="2" charset="77"/>
              </a:rPr>
              <a:t>Pesquisa</a:t>
            </a:r>
            <a:endParaRPr lang="en-US" b="1" dirty="0">
              <a:latin typeface="Proxima Nova Lt" panose="02000506030000020004" pitchFamily="2" charset="77"/>
            </a:endParaRP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ja-JP" altLang="en-US"/>
              <a:t>“</a:t>
            </a:r>
            <a:r>
              <a:rPr lang="en-US" dirty="0" err="1"/>
              <a:t>Metodologia</a:t>
            </a:r>
            <a:r>
              <a:rPr lang="en-US" dirty="0"/>
              <a:t> de </a:t>
            </a:r>
            <a:r>
              <a:rPr lang="en-US" dirty="0" err="1"/>
              <a:t>Pesquisa</a:t>
            </a:r>
            <a:r>
              <a:rPr lang="ja-JP" altLang="en-US"/>
              <a:t>”</a:t>
            </a:r>
            <a:endParaRPr lang="en-US" dirty="0"/>
          </a:p>
          <a:p>
            <a:pPr eaLnBrk="1" hangingPunct="1">
              <a:buFont typeface="Wingdings" charset="0"/>
              <a:buNone/>
            </a:pPr>
            <a:endParaRPr lang="en-US" dirty="0"/>
          </a:p>
          <a:p>
            <a:pPr eaLnBrk="1" hangingPunct="1">
              <a:buFont typeface="Wingdings" charset="0"/>
              <a:buNone/>
            </a:pPr>
            <a:r>
              <a:rPr lang="en-US" dirty="0"/>
              <a:t>Gilberto </a:t>
            </a:r>
            <a:r>
              <a:rPr lang="en-US" dirty="0" err="1"/>
              <a:t>Câmara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Proxima Nova Lt" panose="02000506030000020004" pitchFamily="2" charset="77"/>
              </a:rPr>
              <a:t>Redes informais de pesquisa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5800" y="1285875"/>
            <a:ext cx="824388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Congressos, workshops, escolas de curta duração, estágios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59747"/>
            <a:ext cx="412591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41" y="3573016"/>
            <a:ext cx="4141784" cy="310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err="1">
                <a:latin typeface="Proxima Nova Lt" panose="02000506030000020004" pitchFamily="2" charset="77"/>
              </a:rPr>
              <a:t>Início</a:t>
            </a:r>
            <a:r>
              <a:rPr lang="en-US" b="1" dirty="0">
                <a:latin typeface="Proxima Nova Lt" panose="02000506030000020004" pitchFamily="2" charset="77"/>
              </a:rPr>
              <a:t> da </a:t>
            </a:r>
            <a:r>
              <a:rPr lang="en-US" b="1" dirty="0" err="1">
                <a:latin typeface="Proxima Nova Lt" panose="02000506030000020004" pitchFamily="2" charset="77"/>
              </a:rPr>
              <a:t>Pesquisa</a:t>
            </a:r>
            <a:endParaRPr lang="en-US" b="1" dirty="0">
              <a:latin typeface="Proxima Nova Lt" panose="02000506030000020004" pitchFamily="2" charset="77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43000" y="5786438"/>
            <a:ext cx="7786688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Escreva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 um </a:t>
            </a:r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trabalho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 de </a:t>
            </a:r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revisão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 (5-10 </a:t>
            </a:r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pgs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) </a:t>
            </a:r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sobre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 o </a:t>
            </a:r>
            <a:r>
              <a:rPr lang="ja-JP" alt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“</a:t>
            </a:r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estado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-da-arte</a:t>
            </a:r>
            <a:r>
              <a:rPr lang="ja-JP" alt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”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 </a:t>
            </a:r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em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 </a:t>
            </a:r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sua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 </a:t>
            </a:r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área</a:t>
            </a:r>
            <a:r>
              <a:rPr lang="en-US" sz="2200" dirty="0">
                <a:solidFill>
                  <a:srgbClr val="00003F"/>
                </a:solidFill>
                <a:latin typeface="Proxima Nova Rg" panose="02000506030000020004" pitchFamily="2" charset="77"/>
              </a:rPr>
              <a:t> de </a:t>
            </a:r>
            <a:r>
              <a:rPr lang="en-US" sz="2200" dirty="0" err="1">
                <a:solidFill>
                  <a:srgbClr val="00003F"/>
                </a:solidFill>
                <a:latin typeface="Proxima Nova Rg" panose="02000506030000020004" pitchFamily="2" charset="77"/>
              </a:rPr>
              <a:t>pesquisa</a:t>
            </a:r>
            <a:endParaRPr lang="en-US" sz="2200" dirty="0">
              <a:solidFill>
                <a:srgbClr val="00003F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143000"/>
            <a:ext cx="5715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Proxima Nova Lt" panose="02000506030000020004" pitchFamily="2" charset="77"/>
              </a:rPr>
              <a:t>Como conhecer o estado da arte?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57250" y="6143625"/>
            <a:ext cx="7786688" cy="461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</a:rPr>
              <a:t>Trabalhos desenvolvidos pela comunidade da área 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285875"/>
            <a:ext cx="3929063" cy="481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Proxima Nova Lt" panose="02000506030000020004" pitchFamily="2" charset="77"/>
              </a:rPr>
              <a:t>Como conhecer o estado da arte?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214438" y="1285875"/>
            <a:ext cx="6643687" cy="461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Estado-da-arte=  Clássicos + avanços recentes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000250"/>
            <a:ext cx="5929313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458200" cy="762000"/>
          </a:xfrm>
        </p:spPr>
        <p:txBody>
          <a:bodyPr/>
          <a:lstStyle/>
          <a:p>
            <a:r>
              <a:rPr lang="pt-BR" b="1" dirty="0">
                <a:latin typeface="Proxima Nova Lt" panose="02000506030000020004" pitchFamily="2" charset="77"/>
              </a:rPr>
              <a:t>Estado da arte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5800" y="1456531"/>
            <a:ext cx="7929563" cy="10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Clássicos  = artigos de revisão, muito citados, abrem novos campos</a:t>
            </a:r>
          </a:p>
          <a:p>
            <a:pPr eaLnBrk="1" hangingPunct="1"/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</a:p>
          <a:p>
            <a:pPr eaLnBrk="1" hangingPunct="1"/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Avanços recentes = escolha criteriosa nos últimos cinco anos 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86063"/>
            <a:ext cx="7677150" cy="347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458200" cy="762000"/>
          </a:xfrm>
        </p:spPr>
        <p:txBody>
          <a:bodyPr/>
          <a:lstStyle/>
          <a:p>
            <a:pPr eaLnBrk="1" hangingPunct="1"/>
            <a:r>
              <a:rPr lang="en-US" sz="3000" b="1" dirty="0">
                <a:latin typeface="Proxima Nova Lt" panose="02000506030000020004" pitchFamily="2" charset="77"/>
              </a:rPr>
              <a:t>From general questions to scientific problems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143000"/>
            <a:ext cx="49530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235869" y="4653136"/>
            <a:ext cx="7358062" cy="1723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altLang="ja-JP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"I'm going to study ___(topic)________
"because I want to discover__(question)_____"
"to understand ___(relevance)_______</a:t>
            </a:r>
            <a:endParaRPr lang="en-US" sz="2200" dirty="0">
              <a:solidFill>
                <a:srgbClr val="002060"/>
              </a:solidFill>
              <a:latin typeface="Proxima Nova Rg" panose="02000506030000020004" pitchFamily="2" charset="7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90991" y="620688"/>
            <a:ext cx="8153400" cy="762000"/>
          </a:xfrm>
        </p:spPr>
        <p:txBody>
          <a:bodyPr/>
          <a:lstStyle/>
          <a:p>
            <a:pPr eaLnBrk="1" hangingPunct="1"/>
            <a:r>
              <a:rPr lang="pt-BR" sz="2800" b="1" dirty="0" err="1">
                <a:latin typeface="Proxima Nova Lt" panose="02000506030000020004" pitchFamily="2" charset="77"/>
              </a:rPr>
              <a:t>How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to</a:t>
            </a:r>
            <a:r>
              <a:rPr lang="pt-BR" sz="2800" b="1" dirty="0">
                <a:latin typeface="Proxima Nova Lt" panose="02000506030000020004" pitchFamily="2" charset="77"/>
              </a:rPr>
              <a:t> use </a:t>
            </a:r>
            <a:r>
              <a:rPr lang="pt-BR" sz="2800" b="1" dirty="0" err="1">
                <a:latin typeface="Proxima Nova Lt" panose="02000506030000020004" pitchFamily="2" charset="77"/>
              </a:rPr>
              <a:t>spatial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patterns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measured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by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images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to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infer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who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is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deforesting</a:t>
            </a:r>
            <a:r>
              <a:rPr lang="pt-BR" sz="2800" b="1" dirty="0">
                <a:latin typeface="Proxima Nova Lt" panose="02000506030000020004" pitchFamily="2" charset="77"/>
              </a:rPr>
              <a:t> </a:t>
            </a:r>
            <a:r>
              <a:rPr lang="pt-BR" sz="2800" b="1" dirty="0" err="1">
                <a:latin typeface="Proxima Nova Lt" panose="02000506030000020004" pitchFamily="2" charset="77"/>
              </a:rPr>
              <a:t>Amazonia</a:t>
            </a:r>
            <a:r>
              <a:rPr lang="pt-BR" sz="2800" b="1" dirty="0">
                <a:latin typeface="Proxima Nova Lt" panose="02000506030000020004" pitchFamily="2" charset="77"/>
              </a:rPr>
              <a:t>?
</a:t>
            </a:r>
          </a:p>
        </p:txBody>
      </p:sp>
      <p:sp>
        <p:nvSpPr>
          <p:cNvPr id="6" name="Retângulo 5"/>
          <p:cNvSpPr/>
          <p:nvPr/>
        </p:nvSpPr>
        <p:spPr>
          <a:xfrm>
            <a:off x="685801" y="4509120"/>
            <a:ext cx="8153400" cy="2382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I'm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going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to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study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methods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to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classify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spatial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patterns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of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deforestation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... 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(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topic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)
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because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I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want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to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figure out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how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to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associate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spatial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patterns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of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deforestation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with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the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different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land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uses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... (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question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)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to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understand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who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is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deforesting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the</a:t>
            </a:r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pt-BR" sz="22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Amazon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 (</a:t>
            </a:r>
            <a:r>
              <a:rPr lang="pt-BR" sz="2200" dirty="0" err="1">
                <a:solidFill>
                  <a:srgbClr val="A30303"/>
                </a:solidFill>
                <a:latin typeface="Proxima Nova Rg" panose="02000506030000020004" pitchFamily="2" charset="77"/>
              </a:rPr>
              <a:t>relevance</a:t>
            </a: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). 
</a:t>
            </a:r>
            <a:endParaRPr lang="pt-BR" sz="2200" dirty="0">
              <a:solidFill>
                <a:srgbClr val="002060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2355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214438"/>
            <a:ext cx="5214937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b="1" dirty="0">
                <a:latin typeface="Proxima Nova Lt" panose="02000506030000020004" pitchFamily="2" charset="77"/>
              </a:rPr>
              <a:t>Peixe-boi amazônico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0"/>
            <a:ext cx="37211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Imagem 4" descr="peixebo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214438"/>
            <a:ext cx="3438525" cy="257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14375" y="3866842"/>
            <a:ext cx="8501062" cy="2862322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</a:rPr>
              <a:t>Eu vou estudar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a distribuição espacial de </a:t>
            </a:r>
            <a:r>
              <a:rPr lang="pt-BR" sz="20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macrófitas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 aquáticas consumidas pelo peixe-boi amazônico na região do Médio Solimões</a:t>
            </a:r>
          </a:p>
          <a:p>
            <a:endParaRPr lang="pt-BR" sz="2000" dirty="0">
              <a:solidFill>
                <a:srgbClr val="002060"/>
              </a:solidFill>
              <a:latin typeface="Proxima Nova Rg" panose="02000506030000020004" pitchFamily="2" charset="77"/>
            </a:endParaRPr>
          </a:p>
          <a:p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</a:rPr>
              <a:t>porque quero descobrir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como a distribuição dos principais gêneros de </a:t>
            </a:r>
            <a:r>
              <a:rPr lang="pt-BR" sz="20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macrófitas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 consumidas pelo peixe-boi varia ao longo do ciclo anual de inundação na região.</a:t>
            </a:r>
          </a:p>
          <a:p>
            <a:endParaRPr lang="pt-BR" sz="2000" dirty="0">
              <a:solidFill>
                <a:srgbClr val="002060"/>
              </a:solidFill>
              <a:latin typeface="Proxima Nova Rg" panose="02000506030000020004" pitchFamily="2" charset="77"/>
            </a:endParaRPr>
          </a:p>
          <a:p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</a:rPr>
              <a:t>para entender como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variam a estrutura do habitat e a disponibilidade de recursos alimentares para o peixe-boi ao longo do ano.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Dispersão de lavras de lagostas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214438"/>
            <a:ext cx="43910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642938" y="4429125"/>
            <a:ext cx="8001000" cy="1785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</a:rPr>
              <a:t>Eu vou estudar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a dispersão de larvas de lagostas no Atlântico tropical.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</a:rPr>
              <a:t>Porque eu quero descobrir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se há uma interdependência entre os estoques pesqueiros.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</a:rPr>
              <a:t>Para entender como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seria possível estabelecer uma legislação para recursos pesqueiros que são explorados por mais de um país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2400" b="1" dirty="0" err="1">
                <a:latin typeface="Proxima Nova Lt" panose="02000506030000020004" pitchFamily="2" charset="77"/>
              </a:rPr>
              <a:t>Extraçao</a:t>
            </a:r>
            <a:r>
              <a:rPr lang="pt-BR" sz="2400" b="1" dirty="0">
                <a:latin typeface="Proxima Nova Lt" panose="02000506030000020004" pitchFamily="2" charset="77"/>
              </a:rPr>
              <a:t> de uso da terra com séries temporais de dados de </a:t>
            </a:r>
            <a:r>
              <a:rPr lang="pt-BR" sz="2400" b="1" dirty="0" err="1">
                <a:latin typeface="Proxima Nova Lt" panose="02000506030000020004" pitchFamily="2" charset="77"/>
              </a:rPr>
              <a:t>sensorimento</a:t>
            </a:r>
            <a:r>
              <a:rPr lang="pt-BR" sz="2400" b="1" dirty="0">
                <a:latin typeface="Proxima Nova Lt" panose="02000506030000020004" pitchFamily="2" charset="77"/>
              </a:rPr>
              <a:t> remoto</a:t>
            </a:r>
          </a:p>
        </p:txBody>
      </p:sp>
      <p:sp>
        <p:nvSpPr>
          <p:cNvPr id="6" name="Retângulo 5"/>
          <p:cNvSpPr/>
          <p:nvPr/>
        </p:nvSpPr>
        <p:spPr>
          <a:xfrm>
            <a:off x="827584" y="4770716"/>
            <a:ext cx="7920880" cy="2062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  <a:cs typeface="Calibri"/>
              </a:rPr>
              <a:t>Eu vou estudar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  <a:cs typeface="Calibri"/>
              </a:rPr>
              <a:t>como extrair informação sobre transições de uso da terra com séries temporais de imagens de satélite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  <a:cs typeface="Calibri"/>
              </a:rPr>
              <a:t>Porque eu quero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  <a:cs typeface="Calibri"/>
              </a:rPr>
              <a:t>produzir mapas de transição de uso da terra para o Brasil 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  <a:cs typeface="Calibri"/>
              </a:rPr>
              <a:t>Para entender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  <a:cs typeface="Calibri"/>
              </a:rPr>
              <a:t>quais são as transformações que aconteceram no campo brasileiro desde o início do século 21.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5472608" cy="352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80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terminar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tese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4061251" cy="51845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655022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cs typeface="Calibri"/>
              </a:rPr>
              <a:t>www.jamesyang.com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cs typeface="Calibri"/>
            </a:endParaRPr>
          </a:p>
        </p:txBody>
      </p:sp>
      <p:sp>
        <p:nvSpPr>
          <p:cNvPr id="5" name="CaixaDeTexto 5"/>
          <p:cNvSpPr txBox="1"/>
          <p:nvPr/>
        </p:nvSpPr>
        <p:spPr>
          <a:xfrm>
            <a:off x="5364088" y="1412776"/>
            <a:ext cx="36004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  <a:cs typeface="Calibri"/>
              </a:rPr>
              <a:t>Você precisará de quatro qualidades...</a:t>
            </a:r>
          </a:p>
        </p:txBody>
      </p:sp>
    </p:spTree>
    <p:extLst>
      <p:ext uri="{BB962C8B-B14F-4D97-AF65-F5344CB8AC3E}">
        <p14:creationId xmlns:p14="http://schemas.microsoft.com/office/powerpoint/2010/main" val="181276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err="1">
                <a:latin typeface="Proxima Nova Lt" panose="02000506030000020004" pitchFamily="2" charset="77"/>
              </a:rPr>
              <a:t>Preparação</a:t>
            </a:r>
            <a:r>
              <a:rPr lang="en-US" b="1" dirty="0">
                <a:latin typeface="Proxima Nova Lt" panose="02000506030000020004" pitchFamily="2" charset="77"/>
              </a:rPr>
              <a:t> da </a:t>
            </a:r>
            <a:r>
              <a:rPr lang="en-US" b="1" dirty="0" err="1">
                <a:latin typeface="Proxima Nova Lt" panose="02000506030000020004" pitchFamily="2" charset="77"/>
              </a:rPr>
              <a:t>Proposta</a:t>
            </a:r>
            <a:r>
              <a:rPr lang="en-US" b="1" dirty="0">
                <a:latin typeface="Proxima Nova Lt" panose="02000506030000020004" pitchFamily="2" charset="77"/>
              </a:rPr>
              <a:t> de </a:t>
            </a:r>
            <a:r>
              <a:rPr lang="en-US" b="1" dirty="0" err="1">
                <a:latin typeface="Proxima Nova Lt" panose="02000506030000020004" pitchFamily="2" charset="77"/>
              </a:rPr>
              <a:t>Tese</a:t>
            </a:r>
            <a:endParaRPr lang="en-US" b="1" dirty="0">
              <a:latin typeface="Proxima Nova Lt" panose="02000506030000020004" pitchFamily="2" charset="77"/>
            </a:endParaRP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1285875"/>
            <a:ext cx="51435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857250" y="5000625"/>
            <a:ext cx="8001000" cy="15700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Entre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num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grupo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de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suporte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(</a:t>
            </a:r>
            <a:r>
              <a:rPr lang="ja-JP" alt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“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Tese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Solidária</a:t>
            </a:r>
            <a:r>
              <a:rPr lang="ja-JP" alt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”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)</a:t>
            </a:r>
          </a:p>
          <a:p>
            <a:endParaRPr lang="en-US" sz="2400" dirty="0">
              <a:solidFill>
                <a:srgbClr val="002060"/>
              </a:solidFill>
              <a:latin typeface="Proxima Nova Rg" panose="02000506030000020004" pitchFamily="2" charset="77"/>
            </a:endParaRPr>
          </a:p>
          <a:p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Apresente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suas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idéias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para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seus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colegas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,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seu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orientador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e (se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puder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)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num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congresso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científico</a:t>
            </a:r>
            <a:endParaRPr lang="en-US" sz="2400" dirty="0">
              <a:solidFill>
                <a:srgbClr val="002060"/>
              </a:solidFill>
              <a:latin typeface="Proxima Nova Rg" panose="02000506030000020004" pitchFamily="2" charset="7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err="1">
                <a:latin typeface="Proxima Nova Lt" panose="02000506030000020004" pitchFamily="2" charset="77"/>
              </a:rPr>
              <a:t>Desenvolvimento</a:t>
            </a:r>
            <a:r>
              <a:rPr lang="en-US" b="1" dirty="0">
                <a:latin typeface="Proxima Nova Lt" panose="02000506030000020004" pitchFamily="2" charset="77"/>
              </a:rPr>
              <a:t> da </a:t>
            </a:r>
            <a:r>
              <a:rPr lang="en-US" b="1" dirty="0" err="1">
                <a:latin typeface="Proxima Nova Lt" panose="02000506030000020004" pitchFamily="2" charset="77"/>
              </a:rPr>
              <a:t>Tese</a:t>
            </a:r>
            <a:r>
              <a:rPr lang="en-US" b="1" dirty="0">
                <a:latin typeface="Proxima Nova Lt" panose="02000506030000020004" pitchFamily="2" charset="77"/>
              </a:rPr>
              <a:t> 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14438"/>
            <a:ext cx="31908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Imagem 6" descr="natu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928688"/>
            <a:ext cx="2601913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Seta para a direita 7"/>
          <p:cNvSpPr>
            <a:spLocks noChangeArrowheads="1"/>
          </p:cNvSpPr>
          <p:nvPr/>
        </p:nvSpPr>
        <p:spPr bwMode="auto">
          <a:xfrm>
            <a:off x="4214813" y="2357438"/>
            <a:ext cx="1857375" cy="500062"/>
          </a:xfrm>
          <a:prstGeom prst="rightArrow">
            <a:avLst>
              <a:gd name="adj1" fmla="val 50000"/>
              <a:gd name="adj2" fmla="val 50005"/>
            </a:avLst>
          </a:prstGeom>
          <a:solidFill>
            <a:srgbClr val="BFCE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dirty="0">
              <a:latin typeface="Proxima Nova Rg" panose="02000506030000020004" pitchFamily="2" charset="77"/>
            </a:endParaRPr>
          </a:p>
        </p:txBody>
      </p:sp>
      <p:sp>
        <p:nvSpPr>
          <p:cNvPr id="27654" name="Retângulo 3"/>
          <p:cNvSpPr>
            <a:spLocks noChangeArrowheads="1"/>
          </p:cNvSpPr>
          <p:nvPr/>
        </p:nvSpPr>
        <p:spPr bwMode="auto">
          <a:xfrm>
            <a:off x="4000500" y="2857500"/>
            <a:ext cx="2428875" cy="1323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 dirty="0" err="1">
                <a:solidFill>
                  <a:srgbClr val="00005E"/>
                </a:solidFill>
                <a:latin typeface="Proxima Nova Rg" panose="02000506030000020004" pitchFamily="2" charset="77"/>
              </a:rPr>
              <a:t>Submit</a:t>
            </a:r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 </a:t>
            </a:r>
            <a:r>
              <a:rPr lang="pt-BR" sz="2000" dirty="0" err="1">
                <a:solidFill>
                  <a:srgbClr val="00005E"/>
                </a:solidFill>
                <a:latin typeface="Proxima Nova Rg" panose="02000506030000020004" pitchFamily="2" charset="77"/>
              </a:rPr>
              <a:t>scientific</a:t>
            </a:r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 </a:t>
            </a:r>
            <a:r>
              <a:rPr lang="pt-BR" sz="2000" dirty="0" err="1">
                <a:solidFill>
                  <a:srgbClr val="00005E"/>
                </a:solidFill>
                <a:latin typeface="Proxima Nova Rg" panose="02000506030000020004" pitchFamily="2" charset="77"/>
              </a:rPr>
              <a:t>articles</a:t>
            </a:r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 </a:t>
            </a:r>
            <a:r>
              <a:rPr lang="pt-BR" sz="2000" dirty="0" err="1">
                <a:solidFill>
                  <a:srgbClr val="00005E"/>
                </a:solidFill>
                <a:latin typeface="Proxima Nova Rg" panose="02000506030000020004" pitchFamily="2" charset="77"/>
              </a:rPr>
              <a:t>with</a:t>
            </a:r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 </a:t>
            </a:r>
            <a:r>
              <a:rPr lang="pt-BR" sz="2000" dirty="0" err="1">
                <a:solidFill>
                  <a:srgbClr val="00005E"/>
                </a:solidFill>
                <a:latin typeface="Proxima Nova Rg" panose="02000506030000020004" pitchFamily="2" charset="77"/>
              </a:rPr>
              <a:t>results</a:t>
            </a:r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 as </a:t>
            </a:r>
            <a:r>
              <a:rPr lang="pt-BR" sz="2000" dirty="0" err="1">
                <a:solidFill>
                  <a:srgbClr val="00005E"/>
                </a:solidFill>
                <a:latin typeface="Proxima Nova Rg" panose="02000506030000020004" pitchFamily="2" charset="77"/>
              </a:rPr>
              <a:t>soon</a:t>
            </a:r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 as </a:t>
            </a:r>
            <a:r>
              <a:rPr lang="pt-BR" sz="2000" dirty="0" err="1">
                <a:solidFill>
                  <a:srgbClr val="00005E"/>
                </a:solidFill>
                <a:latin typeface="Proxima Nova Rg" panose="02000506030000020004" pitchFamily="2" charset="77"/>
              </a:rPr>
              <a:t>possible</a:t>
            </a:r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
</a:t>
            </a:r>
          </a:p>
        </p:txBody>
      </p:sp>
      <p:pic>
        <p:nvPicPr>
          <p:cNvPr id="2867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643438"/>
            <a:ext cx="328612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eta dobrada 15"/>
          <p:cNvSpPr/>
          <p:nvPr/>
        </p:nvSpPr>
        <p:spPr bwMode="auto">
          <a:xfrm rot="10800000">
            <a:off x="5786438" y="4572000"/>
            <a:ext cx="785812" cy="1714500"/>
          </a:xfrm>
          <a:prstGeom prst="bentArrow">
            <a:avLst/>
          </a:prstGeom>
          <a:solidFill>
            <a:srgbClr val="BFCEFD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pt-BR" dirty="0">
              <a:latin typeface="Proxima Nova Rg" panose="02000506030000020004" pitchFamily="2" charset="77"/>
              <a:ea typeface="+mn-ea"/>
            </a:endParaRPr>
          </a:p>
        </p:txBody>
      </p:sp>
      <p:sp>
        <p:nvSpPr>
          <p:cNvPr id="27657" name="Retângulo 3"/>
          <p:cNvSpPr>
            <a:spLocks noChangeArrowheads="1"/>
          </p:cNvSpPr>
          <p:nvPr/>
        </p:nvSpPr>
        <p:spPr bwMode="auto">
          <a:xfrm>
            <a:off x="6715125" y="4929188"/>
            <a:ext cx="2428875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Compose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the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thesis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from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the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articles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
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princípio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da </a:t>
            </a:r>
            <a:r>
              <a:rPr lang="en-US" dirty="0" err="1"/>
              <a:t>pós-graduação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3672408" cy="3672408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063" y="5397500"/>
            <a:ext cx="8352730" cy="1079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800" kern="0" dirty="0">
                <a:solidFill>
                  <a:srgbClr val="860000"/>
                </a:solidFill>
                <a:latin typeface="Proxima Nova Rg" panose="02000506030000020004" pitchFamily="2" charset="77"/>
                <a:ea typeface="+mn-ea"/>
                <a:cs typeface="+mn-cs"/>
              </a:rPr>
              <a:t>A tese é sua, o orientador apenas te mostra caminhos (e às vezes nem isso...)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4168" y="1484784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cs typeface="Calibri"/>
              </a:rPr>
              <a:t>www.jamesyang.com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73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orientador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78000"/>
            <a:ext cx="7842448" cy="330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54591" y="5157192"/>
            <a:ext cx="7921865" cy="1079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400" kern="0" dirty="0">
                <a:solidFill>
                  <a:srgbClr val="002060"/>
                </a:solidFill>
                <a:latin typeface="Proxima Nova Rg" panose="02000506030000020004" pitchFamily="2" charset="77"/>
                <a:ea typeface="+mn-ea"/>
                <a:cs typeface="+mn-cs"/>
              </a:rPr>
              <a:t>Mantenha reuniões regulares com seu orientador (pelo menos uma vez por mês)</a:t>
            </a:r>
          </a:p>
        </p:txBody>
      </p:sp>
    </p:spTree>
    <p:extLst>
      <p:ext uri="{BB962C8B-B14F-4D97-AF65-F5344CB8AC3E}">
        <p14:creationId xmlns:p14="http://schemas.microsoft.com/office/powerpoint/2010/main" val="259520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</a:t>
            </a:r>
            <a:r>
              <a:rPr lang="en-US" dirty="0" err="1"/>
              <a:t>documentos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orientador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27584" y="5175250"/>
            <a:ext cx="7741170" cy="1079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400" kern="0" dirty="0">
                <a:solidFill>
                  <a:srgbClr val="002060"/>
                </a:solidFill>
                <a:latin typeface="Proxima Nova Rg" panose="02000506030000020004" pitchFamily="2" charset="77"/>
                <a:ea typeface="+mn-ea"/>
                <a:cs typeface="+mn-cs"/>
              </a:rPr>
              <a:t>Os documentos são para você confirmar seu progresso, não para receber elogios do orientador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8000"/>
            <a:ext cx="774117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5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ansiedade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8000"/>
            <a:ext cx="762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9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E5C5-490C-6549-ADA1-572F75BB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história</a:t>
            </a:r>
            <a:r>
              <a:rPr lang="en-US" dirty="0"/>
              <a:t> de um paper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A64F0-9F5A-9045-AA0C-5E306D7E3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46" y="1196752"/>
            <a:ext cx="8403350" cy="477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04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643063"/>
            <a:ext cx="82137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5856786" y="6548438"/>
            <a:ext cx="2326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algn="ctr" eaLnBrk="1" hangingPunct="1"/>
            <a:r>
              <a:rPr lang="en-US" dirty="0">
                <a:latin typeface="Proxima Nova Rg" panose="02000506030000020004" pitchFamily="2" charset="77"/>
              </a:rPr>
              <a:t>TM/Landsat, 5, 4, 3 (2000)</a:t>
            </a:r>
            <a:endParaRPr lang="pt-BR" dirty="0">
              <a:latin typeface="Proxima Nova Rg" panose="02000506030000020004" pitchFamily="2" charset="77"/>
            </a:endParaRP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1371600" y="6553200"/>
            <a:ext cx="2171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algn="ctr" eaLnBrk="1" hangingPunct="1"/>
            <a:r>
              <a:rPr lang="en-US" dirty="0" err="1">
                <a:latin typeface="Proxima Nova Rg" panose="02000506030000020004" pitchFamily="2" charset="77"/>
              </a:rPr>
              <a:t>Prodes</a:t>
            </a:r>
            <a:r>
              <a:rPr lang="en-US" dirty="0">
                <a:latin typeface="Proxima Nova Rg" panose="02000506030000020004" pitchFamily="2" charset="77"/>
              </a:rPr>
              <a:t> (INPE, 2000)</a:t>
            </a:r>
            <a:endParaRPr lang="pt-BR" dirty="0">
              <a:latin typeface="Proxima Nova Rg" panose="02000506030000020004" pitchFamily="2" charset="77"/>
            </a:endParaRPr>
          </a:p>
        </p:txBody>
      </p:sp>
      <p:sp>
        <p:nvSpPr>
          <p:cNvPr id="29701" name="Rectangle 8"/>
          <p:cNvSpPr>
            <a:spLocks noChangeArrowheads="1"/>
          </p:cNvSpPr>
          <p:nvPr/>
        </p:nvSpPr>
        <p:spPr bwMode="auto">
          <a:xfrm>
            <a:off x="5181600" y="838200"/>
            <a:ext cx="396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4"/>
              </a:buBlip>
            </a:pPr>
            <a:r>
              <a:rPr lang="en-US" sz="1200" dirty="0">
                <a:latin typeface="Proxima Nova Rg" panose="02000506030000020004" pitchFamily="2" charset="77"/>
              </a:rPr>
              <a:t> </a:t>
            </a:r>
            <a:endParaRPr lang="en-US" sz="120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29702" name="Picture 9" descr="aest_r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1857375"/>
            <a:ext cx="2873375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8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1384300"/>
          </a:xfrm>
          <a:prstGeom prst="rect">
            <a:avLst/>
          </a:prstGeom>
          <a:solidFill>
            <a:srgbClr val="D9D9D9"/>
          </a:solidFill>
          <a:ln w="31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dirty="0">
                <a:solidFill>
                  <a:srgbClr val="000066"/>
                </a:solidFill>
                <a:latin typeface="Proxima Nova Rg" panose="02000506030000020004" pitchFamily="2" charset="77"/>
              </a:rPr>
              <a:t>Um </a:t>
            </a:r>
            <a:r>
              <a:rPr lang="en-US" sz="280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bom</a:t>
            </a:r>
            <a:r>
              <a:rPr lang="en-US" sz="2800" dirty="0">
                <a:solidFill>
                  <a:srgbClr val="000066"/>
                </a:solidFill>
                <a:latin typeface="Proxima Nova Rg" panose="02000506030000020004" pitchFamily="2" charset="77"/>
              </a:rPr>
              <a:t> </a:t>
            </a:r>
            <a:r>
              <a:rPr lang="en-US" sz="280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exemplo</a:t>
            </a:r>
            <a:r>
              <a:rPr lang="en-US" sz="2800" dirty="0">
                <a:solidFill>
                  <a:srgbClr val="000066"/>
                </a:solidFill>
                <a:latin typeface="Proxima Nova Rg" panose="02000506030000020004" pitchFamily="2" charset="77"/>
              </a:rPr>
              <a:t>: </a:t>
            </a:r>
            <a:r>
              <a:rPr lang="ja-JP" altLang="en-US" sz="2800" dirty="0">
                <a:solidFill>
                  <a:srgbClr val="000066"/>
                </a:solidFill>
                <a:latin typeface="Proxima Nova Rg" panose="02000506030000020004" pitchFamily="2" charset="77"/>
              </a:rPr>
              <a:t>“</a:t>
            </a:r>
            <a:r>
              <a:rPr lang="pt-BR" sz="2800" dirty="0">
                <a:solidFill>
                  <a:srgbClr val="000066"/>
                </a:solidFill>
                <a:latin typeface="Proxima Nova Rg" panose="02000506030000020004" pitchFamily="2" charset="77"/>
              </a:rPr>
              <a:t>Mineração de Padrões de Mudança em Imagens de Sensoriamento Remoto” (tese de Doutorado de Marcelino Silva). </a:t>
            </a:r>
            <a:endParaRPr lang="en-US" sz="280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29704" name="Text Box 11"/>
          <p:cNvSpPr txBox="1">
            <a:spLocks noChangeArrowheads="1"/>
          </p:cNvSpPr>
          <p:nvPr/>
        </p:nvSpPr>
        <p:spPr bwMode="auto">
          <a:xfrm>
            <a:off x="0" y="6600825"/>
            <a:ext cx="1172116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pt-BR" sz="1200" dirty="0">
                <a:latin typeface="Proxima Nova Rg" panose="02000506030000020004" pitchFamily="2" charset="77"/>
              </a:rPr>
              <a:t>Escada, 2003.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458200" cy="762000"/>
          </a:xfrm>
        </p:spPr>
        <p:txBody>
          <a:bodyPr/>
          <a:lstStyle/>
          <a:p>
            <a:pPr eaLnBrk="1" hangingPunct="1"/>
            <a:r>
              <a:rPr lang="en-US" dirty="0" err="1"/>
              <a:t>Motivação</a:t>
            </a:r>
            <a:endParaRPr lang="en-US" dirty="0"/>
          </a:p>
        </p:txBody>
      </p:sp>
      <p:pic>
        <p:nvPicPr>
          <p:cNvPr id="21507" name="Picture 2" descr="prodes_acum_9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r="-414"/>
          <a:stretch>
            <a:fillRect/>
          </a:stretch>
        </p:blipFill>
        <p:spPr bwMode="auto">
          <a:xfrm>
            <a:off x="2286000" y="1000125"/>
            <a:ext cx="4229100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85813" y="4179888"/>
            <a:ext cx="8215312" cy="2308324"/>
          </a:xfrm>
          <a:prstGeom prst="rect">
            <a:avLst/>
          </a:prstGeom>
          <a:solidFill>
            <a:srgbClr val="D9D9D9"/>
          </a:solidFill>
        </p:spPr>
        <p:txBody>
          <a:bodyPr>
            <a:spAutoFit/>
          </a:bodyPr>
          <a:lstStyle/>
          <a:p>
            <a:r>
              <a:rPr lang="ja-JP" altLang="en-US" sz="2400">
                <a:solidFill>
                  <a:srgbClr val="002060"/>
                </a:solidFill>
                <a:latin typeface="Proxima Nova Rg" panose="02000506030000020004" pitchFamily="2" charset="77"/>
              </a:rPr>
              <a:t>“</a:t>
            </a:r>
            <a:r>
              <a:rPr lang="en-US" altLang="ja-JP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Queremos</a:t>
            </a:r>
            <a:r>
              <a:rPr lang="en-US" altLang="ja-JP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saber </a:t>
            </a:r>
            <a:r>
              <a:rPr lang="en-US" altLang="ja-JP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q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uem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está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desmatando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a Amazônia</a:t>
            </a:r>
            <a:r>
              <a:rPr lang="ja-JP" altLang="en-US" sz="2400">
                <a:solidFill>
                  <a:srgbClr val="002060"/>
                </a:solidFill>
                <a:latin typeface="Proxima Nova Rg" panose="02000506030000020004" pitchFamily="2" charset="77"/>
              </a:rPr>
              <a:t>”</a:t>
            </a:r>
            <a:endParaRPr lang="en-US" sz="2400" dirty="0">
              <a:solidFill>
                <a:srgbClr val="002060"/>
              </a:solidFill>
              <a:latin typeface="Proxima Nova Rg" panose="02000506030000020004" pitchFamily="2" charset="77"/>
            </a:endParaRPr>
          </a:p>
          <a:p>
            <a:endParaRPr lang="en-US" sz="2400" dirty="0">
              <a:solidFill>
                <a:srgbClr val="002060"/>
              </a:solidFill>
              <a:latin typeface="Proxima Nova Rg" panose="02000506030000020004" pitchFamily="2" charset="77"/>
            </a:endParaRPr>
          </a:p>
          <a:p>
            <a:r>
              <a:rPr lang="ja-JP" altLang="en-US" sz="2400">
                <a:solidFill>
                  <a:srgbClr val="002060"/>
                </a:solidFill>
                <a:latin typeface="Proxima Nova Rg" panose="02000506030000020004" pitchFamily="2" charset="77"/>
              </a:rPr>
              <a:t>“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Os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dados que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temos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são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de imagens de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satélite</a:t>
            </a:r>
            <a:r>
              <a:rPr lang="ja-JP" altLang="en-US" sz="2400">
                <a:solidFill>
                  <a:srgbClr val="002060"/>
                </a:solidFill>
                <a:latin typeface="Proxima Nova Rg" panose="02000506030000020004" pitchFamily="2" charset="77"/>
              </a:rPr>
              <a:t>”</a:t>
            </a:r>
            <a:endParaRPr lang="en-US" sz="2400" dirty="0">
              <a:solidFill>
                <a:srgbClr val="002060"/>
              </a:solidFill>
              <a:latin typeface="Proxima Nova Rg" panose="02000506030000020004" pitchFamily="2" charset="77"/>
            </a:endParaRPr>
          </a:p>
          <a:p>
            <a:endParaRPr lang="en-US" sz="2400" dirty="0">
              <a:solidFill>
                <a:srgbClr val="002060"/>
              </a:solidFill>
              <a:latin typeface="Proxima Nova Rg" panose="02000506030000020004" pitchFamily="2" charset="77"/>
            </a:endParaRPr>
          </a:p>
          <a:p>
            <a:r>
              <a:rPr lang="ja-JP" altLang="en-US" sz="2400">
                <a:solidFill>
                  <a:srgbClr val="002060"/>
                </a:solidFill>
                <a:latin typeface="Proxima Nova Rg" panose="02000506030000020004" pitchFamily="2" charset="77"/>
              </a:rPr>
              <a:t>“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Dá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para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relacionar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os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padrões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medidos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nas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imagens com o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perfil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de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quem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Proxima Nova Rg" panose="02000506030000020004" pitchFamily="2" charset="77"/>
              </a:rPr>
              <a:t>desmatou</a:t>
            </a:r>
            <a:r>
              <a:rPr lang="en-US" sz="2400" dirty="0">
                <a:solidFill>
                  <a:srgbClr val="002060"/>
                </a:solidFill>
                <a:latin typeface="Proxima Nova Rg" panose="02000506030000020004" pitchFamily="2" charset="77"/>
              </a:rPr>
              <a:t>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458200" cy="762000"/>
          </a:xfrm>
        </p:spPr>
        <p:txBody>
          <a:bodyPr/>
          <a:lstStyle/>
          <a:p>
            <a:pPr eaLnBrk="1" hangingPunct="1"/>
            <a:r>
              <a:rPr lang="en-US" dirty="0"/>
              <a:t>Da </a:t>
            </a:r>
            <a:r>
              <a:rPr lang="en-US" dirty="0" err="1"/>
              <a:t>pergunta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hipótese</a:t>
            </a:r>
            <a:endParaRPr lang="en-US" dirty="0"/>
          </a:p>
        </p:txBody>
      </p:sp>
      <p:pic>
        <p:nvPicPr>
          <p:cNvPr id="20483" name="Picture 3" descr="u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" b="5"/>
          <a:stretch>
            <a:fillRect/>
          </a:stretch>
        </p:blipFill>
        <p:spPr bwMode="auto">
          <a:xfrm>
            <a:off x="642938" y="1143000"/>
            <a:ext cx="4217094" cy="406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914899" y="1396514"/>
            <a:ext cx="3851920" cy="1785104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Pergunta: </a:t>
            </a:r>
          </a:p>
          <a:p>
            <a:pPr eaLnBrk="1" hangingPunct="1"/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Como usar os padrões espaciais medidos por imagens para inferir quem está desmatando?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44005" y="5528012"/>
            <a:ext cx="7941789" cy="1107996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200" dirty="0">
                <a:solidFill>
                  <a:srgbClr val="002060"/>
                </a:solidFill>
                <a:latin typeface="Proxima Nova Rg" panose="02000506030000020004" pitchFamily="2" charset="77"/>
              </a:rPr>
              <a:t>Hipótese:</a:t>
            </a:r>
          </a:p>
          <a:p>
            <a:pPr eaLnBrk="1" hangingPunct="1"/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Cada ocupação tem uma forma típica, detectável na imagem. Se associarmos forma a agentes, saberemos quem desmatou</a:t>
            </a:r>
            <a:r>
              <a:rPr lang="pt-BR" sz="2200" dirty="0">
                <a:solidFill>
                  <a:srgbClr val="C00000"/>
                </a:solidFill>
                <a:latin typeface="Proxima Nova Rg" panose="02000506030000020004" pitchFamily="2" charset="77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terminar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tese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4061251" cy="51845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655022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cs typeface="Calibri"/>
              </a:rPr>
              <a:t>www.jamesyang.com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cs typeface="Calibri"/>
            </a:endParaRPr>
          </a:p>
        </p:txBody>
      </p:sp>
      <p:sp>
        <p:nvSpPr>
          <p:cNvPr id="5" name="CaixaDeTexto 5"/>
          <p:cNvSpPr txBox="1"/>
          <p:nvPr/>
        </p:nvSpPr>
        <p:spPr>
          <a:xfrm>
            <a:off x="5364088" y="1412776"/>
            <a:ext cx="3600400" cy="3785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  <a:cs typeface="Calibri"/>
              </a:rPr>
              <a:t>Você precisará de quatro qualidades...</a:t>
            </a:r>
          </a:p>
          <a:p>
            <a:pPr eaLnBrk="1" hangingPunct="1"/>
            <a:endParaRPr lang="pt-BR" sz="2400" dirty="0">
              <a:solidFill>
                <a:srgbClr val="00003F"/>
              </a:solidFill>
              <a:latin typeface="Proxima Nova Rg" panose="02000506030000020004" pitchFamily="2" charset="77"/>
              <a:cs typeface="Calibri"/>
            </a:endParaRPr>
          </a:p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  <a:cs typeface="Calibri"/>
              </a:rPr>
              <a:t>Disciplina...</a:t>
            </a:r>
          </a:p>
          <a:p>
            <a:pPr eaLnBrk="1" hangingPunct="1"/>
            <a:endParaRPr lang="pt-BR" sz="2400" dirty="0">
              <a:solidFill>
                <a:srgbClr val="00003F"/>
              </a:solidFill>
              <a:latin typeface="Proxima Nova Rg" panose="02000506030000020004" pitchFamily="2" charset="77"/>
              <a:cs typeface="Calibri"/>
            </a:endParaRPr>
          </a:p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  <a:cs typeface="Calibri"/>
              </a:rPr>
              <a:t>...disciplina</a:t>
            </a:r>
          </a:p>
          <a:p>
            <a:pPr eaLnBrk="1" hangingPunct="1"/>
            <a:endParaRPr lang="pt-BR" sz="2400" dirty="0">
              <a:solidFill>
                <a:srgbClr val="00003F"/>
              </a:solidFill>
              <a:latin typeface="Proxima Nova Rg" panose="02000506030000020004" pitchFamily="2" charset="77"/>
              <a:cs typeface="Calibri"/>
            </a:endParaRPr>
          </a:p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  <a:cs typeface="Calibri"/>
              </a:rPr>
              <a:t>...mais disciplina</a:t>
            </a:r>
          </a:p>
          <a:p>
            <a:pPr eaLnBrk="1" hangingPunct="1"/>
            <a:endParaRPr lang="pt-BR" sz="2400" dirty="0">
              <a:solidFill>
                <a:srgbClr val="00003F"/>
              </a:solidFill>
              <a:latin typeface="Proxima Nova Rg" panose="02000506030000020004" pitchFamily="2" charset="77"/>
              <a:cs typeface="Calibri"/>
            </a:endParaRPr>
          </a:p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  <a:cs typeface="Calibri"/>
              </a:rPr>
              <a:t>... e saúde física e mental</a:t>
            </a:r>
          </a:p>
        </p:txBody>
      </p:sp>
    </p:spTree>
    <p:extLst>
      <p:ext uri="{BB962C8B-B14F-4D97-AF65-F5344CB8AC3E}">
        <p14:creationId xmlns:p14="http://schemas.microsoft.com/office/powerpoint/2010/main" val="1098982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2800" dirty="0"/>
              <a:t>Como usar os padrões espaciais medidos por imagens para inferir quem está desmatando?</a:t>
            </a:r>
          </a:p>
        </p:txBody>
      </p:sp>
      <p:sp>
        <p:nvSpPr>
          <p:cNvPr id="6" name="Retângulo 5"/>
          <p:cNvSpPr/>
          <p:nvPr/>
        </p:nvSpPr>
        <p:spPr>
          <a:xfrm>
            <a:off x="785813" y="4929188"/>
            <a:ext cx="8001000" cy="1784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</a:rPr>
              <a:t>Eu estou estudando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métodos para classificar padrões espaciais do desmatamento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</a:rPr>
              <a:t>Porque eu quero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descobrir como associar padrões espaciais do desmatamento a agentes de mudança de uso da terra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A30303"/>
                </a:solidFill>
                <a:latin typeface="Proxima Nova Rg" panose="02000506030000020004" pitchFamily="2" charset="77"/>
              </a:rPr>
              <a:t>Para entender </a:t>
            </a:r>
            <a:r>
              <a:rPr lang="pt-BR" sz="2000" dirty="0">
                <a:solidFill>
                  <a:srgbClr val="002060"/>
                </a:solidFill>
                <a:latin typeface="Proxima Nova Rg" panose="02000506030000020004" pitchFamily="2" charset="77"/>
              </a:rPr>
              <a:t>quem está desmatando a Amazônia</a:t>
            </a:r>
          </a:p>
        </p:txBody>
      </p:sp>
      <p:pic>
        <p:nvPicPr>
          <p:cNvPr id="3072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50156"/>
            <a:ext cx="55721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 descr="u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" b="5"/>
          <a:stretch>
            <a:fillRect/>
          </a:stretch>
        </p:blipFill>
        <p:spPr bwMode="auto">
          <a:xfrm>
            <a:off x="0" y="1752600"/>
            <a:ext cx="4419600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4" descr="arro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281488"/>
            <a:ext cx="1828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5" descr="casa2-9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33525"/>
            <a:ext cx="1916113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 descr="fazen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959100"/>
            <a:ext cx="18923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7" descr="tra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5586413"/>
            <a:ext cx="1843088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8" descr="casa-O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24000"/>
            <a:ext cx="18065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9" descr="derru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990850"/>
            <a:ext cx="18288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Line 10"/>
          <p:cNvSpPr>
            <a:spLocks noChangeShapeType="1"/>
          </p:cNvSpPr>
          <p:nvPr/>
        </p:nvSpPr>
        <p:spPr bwMode="auto">
          <a:xfrm>
            <a:off x="4038600" y="3810000"/>
            <a:ext cx="533400" cy="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roxima Nova Rg" panose="02000506030000020004" pitchFamily="2" charset="77"/>
            </a:endParaRPr>
          </a:p>
        </p:txBody>
      </p:sp>
      <p:sp>
        <p:nvSpPr>
          <p:cNvPr id="31754" name="Line 11"/>
          <p:cNvSpPr>
            <a:spLocks noChangeShapeType="1"/>
          </p:cNvSpPr>
          <p:nvPr/>
        </p:nvSpPr>
        <p:spPr bwMode="auto">
          <a:xfrm>
            <a:off x="4038600" y="5562600"/>
            <a:ext cx="533400" cy="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roxima Nova Rg" panose="02000506030000020004" pitchFamily="2" charset="77"/>
            </a:endParaRPr>
          </a:p>
        </p:txBody>
      </p:sp>
      <p:sp>
        <p:nvSpPr>
          <p:cNvPr id="31755" name="Line 12"/>
          <p:cNvSpPr>
            <a:spLocks noChangeShapeType="1"/>
          </p:cNvSpPr>
          <p:nvPr/>
        </p:nvSpPr>
        <p:spPr bwMode="auto">
          <a:xfrm>
            <a:off x="4038600" y="2362200"/>
            <a:ext cx="533400" cy="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roxima Nova Rg" panose="02000506030000020004" pitchFamily="2" charset="77"/>
            </a:endParaRPr>
          </a:p>
        </p:txBody>
      </p:sp>
      <p:pic>
        <p:nvPicPr>
          <p:cNvPr id="31756" name="Picture 13" descr="urucu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343400"/>
            <a:ext cx="1651000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7" name="Oval 14"/>
          <p:cNvSpPr>
            <a:spLocks noChangeArrowheads="1"/>
          </p:cNvSpPr>
          <p:nvPr/>
        </p:nvSpPr>
        <p:spPr bwMode="auto">
          <a:xfrm>
            <a:off x="1981200" y="3124200"/>
            <a:ext cx="2057400" cy="1905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z="2000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30734" name="Text Box 15"/>
          <p:cNvSpPr txBox="1">
            <a:spLocks noChangeArrowheads="1"/>
          </p:cNvSpPr>
          <p:nvPr/>
        </p:nvSpPr>
        <p:spPr bwMode="auto">
          <a:xfrm>
            <a:off x="0" y="1295400"/>
            <a:ext cx="3849131" cy="369332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 err="1">
                <a:solidFill>
                  <a:srgbClr val="002060"/>
                </a:solidFill>
                <a:latin typeface="Proxima Nova Rg" panose="02000506030000020004" pitchFamily="2" charset="77"/>
                <a:ea typeface="+mn-ea"/>
              </a:rPr>
              <a:t>Padrões</a:t>
            </a:r>
            <a:r>
              <a:rPr lang="en-US" sz="2000" dirty="0">
                <a:solidFill>
                  <a:srgbClr val="002060"/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Proxima Nova Rg" panose="02000506030000020004" pitchFamily="2" charset="77"/>
                <a:ea typeface="+mn-ea"/>
              </a:rPr>
              <a:t>Espaciais</a:t>
            </a:r>
            <a:r>
              <a:rPr lang="en-US" sz="2000" dirty="0">
                <a:solidFill>
                  <a:srgbClr val="002060"/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Proxima Nova Rg" panose="02000506030000020004" pitchFamily="2" charset="77"/>
                <a:ea typeface="+mn-ea"/>
              </a:rPr>
              <a:t>em</a:t>
            </a:r>
            <a:r>
              <a:rPr lang="en-US" sz="2000" dirty="0">
                <a:solidFill>
                  <a:srgbClr val="002060"/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Proxima Nova Rg" panose="02000506030000020004" pitchFamily="2" charset="77"/>
                <a:ea typeface="+mn-ea"/>
              </a:rPr>
              <a:t>Rondônia</a:t>
            </a:r>
            <a:endParaRPr lang="pt-BR" sz="2000" dirty="0">
              <a:solidFill>
                <a:srgbClr val="002060"/>
              </a:solidFill>
              <a:latin typeface="Proxima Nova Rg" panose="02000506030000020004" pitchFamily="2" charset="77"/>
              <a:ea typeface="+mn-ea"/>
            </a:endParaRPr>
          </a:p>
        </p:txBody>
      </p:sp>
      <p:sp>
        <p:nvSpPr>
          <p:cNvPr id="31759" name="Rectangle 18"/>
          <p:cNvSpPr>
            <a:spLocks noGrp="1" noChangeArrowheads="1"/>
          </p:cNvSpPr>
          <p:nvPr>
            <p:ph type="title"/>
          </p:nvPr>
        </p:nvSpPr>
        <p:spPr>
          <a:xfrm>
            <a:off x="0" y="214313"/>
            <a:ext cx="8991600" cy="485775"/>
          </a:xfrm>
          <a:solidFill>
            <a:srgbClr val="D9D9D9"/>
          </a:solidFill>
        </p:spPr>
        <p:txBody>
          <a:bodyPr/>
          <a:lstStyle/>
          <a:p>
            <a:pPr eaLnBrk="1" hangingPunct="1"/>
            <a:r>
              <a:rPr lang="en-US" dirty="0" err="1"/>
              <a:t>Qual</a:t>
            </a:r>
            <a:r>
              <a:rPr lang="en-US" dirty="0"/>
              <a:t> o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agente</a:t>
            </a:r>
            <a:r>
              <a:rPr lang="en-US" dirty="0"/>
              <a:t>?</a:t>
            </a:r>
            <a:endParaRPr lang="pt-BR" dirty="0"/>
          </a:p>
        </p:txBody>
      </p:sp>
    </p:spTree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2800" b="1">
                <a:solidFill>
                  <a:srgbClr val="000066"/>
                </a:solidFill>
                <a:latin typeface="Proxima Nova Lt" panose="02000506030000020004" pitchFamily="2" charset="77"/>
              </a:rPr>
              <a:t>“</a:t>
            </a:r>
            <a:r>
              <a:rPr lang="pt-BR" sz="2800" b="1" dirty="0">
                <a:solidFill>
                  <a:srgbClr val="000066"/>
                </a:solidFill>
                <a:latin typeface="Proxima Nova Lt" panose="02000506030000020004" pitchFamily="2" charset="77"/>
              </a:rPr>
              <a:t>Mineração de Padrões de Mudança em Imagens de Sensoriamento Remoto”</a:t>
            </a:r>
            <a:endParaRPr lang="en-US" sz="2800" b="1" dirty="0">
              <a:latin typeface="Proxima Nova Lt" panose="02000506030000020004" pitchFamily="2" charset="77"/>
            </a:endParaRPr>
          </a:p>
        </p:txBody>
      </p:sp>
      <p:sp>
        <p:nvSpPr>
          <p:cNvPr id="35844" name="Retângulo 3"/>
          <p:cNvSpPr>
            <a:spLocks noChangeArrowheads="1"/>
          </p:cNvSpPr>
          <p:nvPr/>
        </p:nvSpPr>
        <p:spPr bwMode="auto">
          <a:xfrm>
            <a:off x="3500438" y="1214438"/>
            <a:ext cx="3071812" cy="923925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800" dirty="0" err="1">
                <a:solidFill>
                  <a:srgbClr val="C00000"/>
                </a:solidFill>
                <a:latin typeface="Proxima Nova Rg" panose="02000506030000020004" pitchFamily="2" charset="77"/>
              </a:rPr>
              <a:t>GeoInfo</a:t>
            </a:r>
            <a:r>
              <a:rPr lang="pt-BR" sz="1800" dirty="0">
                <a:solidFill>
                  <a:srgbClr val="C00000"/>
                </a:solidFill>
                <a:latin typeface="Proxima Nova Rg" panose="02000506030000020004" pitchFamily="2" charset="77"/>
              </a:rPr>
              <a:t> 2004</a:t>
            </a:r>
          </a:p>
          <a:p>
            <a:pPr algn="ctr"/>
            <a:r>
              <a:rPr lang="pt-BR" sz="1800" dirty="0">
                <a:solidFill>
                  <a:srgbClr val="C00000"/>
                </a:solidFill>
                <a:latin typeface="Proxima Nova Rg" panose="02000506030000020004" pitchFamily="2" charset="77"/>
              </a:rPr>
              <a:t>taxa de aceitação – 40% </a:t>
            </a:r>
          </a:p>
          <a:p>
            <a:pPr algn="ctr"/>
            <a:r>
              <a:rPr lang="pt-BR" sz="1800" dirty="0">
                <a:solidFill>
                  <a:srgbClr val="C00000"/>
                </a:solidFill>
                <a:latin typeface="Proxima Nova Rg" panose="02000506030000020004" pitchFamily="2" charset="77"/>
              </a:rPr>
              <a:t>(rejeitado) </a:t>
            </a:r>
          </a:p>
        </p:txBody>
      </p:sp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73713"/>
            <a:ext cx="2020888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tângulo 3"/>
          <p:cNvSpPr>
            <a:spLocks noChangeArrowheads="1"/>
          </p:cNvSpPr>
          <p:nvPr/>
        </p:nvSpPr>
        <p:spPr bwMode="auto">
          <a:xfrm>
            <a:off x="3429000" y="6000750"/>
            <a:ext cx="3143250" cy="708025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Tese – versão ampliada do </a:t>
            </a:r>
            <a:r>
              <a:rPr lang="pt-BR" sz="2000" dirty="0" err="1">
                <a:solidFill>
                  <a:srgbClr val="00005E"/>
                </a:solidFill>
                <a:latin typeface="Proxima Nova Rg" panose="02000506030000020004" pitchFamily="2" charset="77"/>
              </a:rPr>
              <a:t>paper</a:t>
            </a:r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 do IJRS</a:t>
            </a:r>
          </a:p>
        </p:txBody>
      </p:sp>
      <p:pic>
        <p:nvPicPr>
          <p:cNvPr id="358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214438"/>
            <a:ext cx="107156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Retângulo 3"/>
          <p:cNvSpPr>
            <a:spLocks noChangeArrowheads="1"/>
          </p:cNvSpPr>
          <p:nvPr/>
        </p:nvSpPr>
        <p:spPr bwMode="auto">
          <a:xfrm>
            <a:off x="3500438" y="2500313"/>
            <a:ext cx="3071812" cy="923925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800" dirty="0">
                <a:solidFill>
                  <a:srgbClr val="C00000"/>
                </a:solidFill>
                <a:latin typeface="Proxima Nova Rg" panose="02000506030000020004" pitchFamily="2" charset="77"/>
              </a:rPr>
              <a:t>SSTD 2005</a:t>
            </a:r>
          </a:p>
          <a:p>
            <a:pPr algn="ctr"/>
            <a:r>
              <a:rPr lang="pt-BR" sz="1800" dirty="0">
                <a:solidFill>
                  <a:srgbClr val="C00000"/>
                </a:solidFill>
                <a:latin typeface="Proxima Nova Rg" panose="02000506030000020004" pitchFamily="2" charset="77"/>
              </a:rPr>
              <a:t>taxa de aceitação – 25%</a:t>
            </a:r>
          </a:p>
          <a:p>
            <a:pPr algn="ctr"/>
            <a:r>
              <a:rPr lang="pt-BR" sz="1800" dirty="0">
                <a:solidFill>
                  <a:srgbClr val="C00000"/>
                </a:solidFill>
                <a:latin typeface="Proxima Nova Rg" panose="02000506030000020004" pitchFamily="2" charset="77"/>
              </a:rPr>
              <a:t> (rejeitado)</a:t>
            </a:r>
          </a:p>
        </p:txBody>
      </p:sp>
      <p:sp>
        <p:nvSpPr>
          <p:cNvPr id="15" name="Retângulo 3"/>
          <p:cNvSpPr>
            <a:spLocks noChangeArrowheads="1"/>
          </p:cNvSpPr>
          <p:nvPr/>
        </p:nvSpPr>
        <p:spPr bwMode="auto">
          <a:xfrm>
            <a:off x="3500438" y="3786188"/>
            <a:ext cx="3071812" cy="923925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800" dirty="0">
                <a:solidFill>
                  <a:srgbClr val="00005E"/>
                </a:solidFill>
                <a:latin typeface="Proxima Nova Rg" panose="02000506030000020004" pitchFamily="2" charset="77"/>
              </a:rPr>
              <a:t>IEEE Data Mining 2005</a:t>
            </a:r>
          </a:p>
          <a:p>
            <a:pPr algn="ctr"/>
            <a:r>
              <a:rPr lang="pt-BR" sz="1800" dirty="0">
                <a:solidFill>
                  <a:srgbClr val="00005E"/>
                </a:solidFill>
                <a:latin typeface="Proxima Nova Rg" panose="02000506030000020004" pitchFamily="2" charset="77"/>
              </a:rPr>
              <a:t>taxa de aceitação – 10%</a:t>
            </a:r>
          </a:p>
          <a:p>
            <a:pPr algn="ctr"/>
            <a:r>
              <a:rPr lang="pt-BR" sz="1800" dirty="0">
                <a:solidFill>
                  <a:srgbClr val="00005E"/>
                </a:solidFill>
                <a:latin typeface="Proxima Nova Rg" panose="02000506030000020004" pitchFamily="2" charset="77"/>
              </a:rPr>
              <a:t> (aceito)</a:t>
            </a:r>
          </a:p>
        </p:txBody>
      </p:sp>
      <p:pic>
        <p:nvPicPr>
          <p:cNvPr id="3585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643313"/>
            <a:ext cx="19431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2357438"/>
            <a:ext cx="11430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tângulo 3"/>
          <p:cNvSpPr>
            <a:spLocks noChangeArrowheads="1"/>
          </p:cNvSpPr>
          <p:nvPr/>
        </p:nvSpPr>
        <p:spPr bwMode="auto">
          <a:xfrm>
            <a:off x="3462338" y="5000625"/>
            <a:ext cx="3109912" cy="646331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8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Int</a:t>
            </a:r>
            <a:r>
              <a:rPr lang="pt-BR" sz="18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pt-BR" sz="18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Journal</a:t>
            </a:r>
            <a:r>
              <a:rPr lang="pt-BR" sz="18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pt-BR" sz="18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Remote</a:t>
            </a:r>
            <a:r>
              <a:rPr lang="pt-BR" sz="18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</a:t>
            </a:r>
            <a:r>
              <a:rPr lang="pt-BR" sz="18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Sensing</a:t>
            </a:r>
            <a:endParaRPr lang="pt-BR" sz="18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ea typeface="+mn-ea"/>
            </a:endParaRPr>
          </a:p>
          <a:p>
            <a:pPr algn="ctr">
              <a:defRPr/>
            </a:pPr>
            <a:r>
              <a:rPr lang="pt-BR" sz="18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(aceito)</a:t>
            </a:r>
          </a:p>
        </p:txBody>
      </p:sp>
      <p:sp>
        <p:nvSpPr>
          <p:cNvPr id="35853" name="Seta para baixo 23"/>
          <p:cNvSpPr>
            <a:spLocks noChangeArrowheads="1"/>
          </p:cNvSpPr>
          <p:nvPr/>
        </p:nvSpPr>
        <p:spPr bwMode="auto">
          <a:xfrm>
            <a:off x="4786313" y="2214563"/>
            <a:ext cx="214312" cy="2857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CE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dirty="0">
              <a:latin typeface="Proxima Nova Rg" panose="02000506030000020004" pitchFamily="2" charset="77"/>
            </a:endParaRPr>
          </a:p>
        </p:txBody>
      </p:sp>
      <p:sp>
        <p:nvSpPr>
          <p:cNvPr id="35854" name="Seta para baixo 24"/>
          <p:cNvSpPr>
            <a:spLocks noChangeArrowheads="1"/>
          </p:cNvSpPr>
          <p:nvPr/>
        </p:nvSpPr>
        <p:spPr bwMode="auto">
          <a:xfrm>
            <a:off x="4786313" y="3429000"/>
            <a:ext cx="214312" cy="2857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CE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dirty="0">
              <a:latin typeface="Proxima Nova Rg" panose="02000506030000020004" pitchFamily="2" charset="77"/>
            </a:endParaRPr>
          </a:p>
        </p:txBody>
      </p:sp>
      <p:sp>
        <p:nvSpPr>
          <p:cNvPr id="35855" name="Seta para baixo 25"/>
          <p:cNvSpPr>
            <a:spLocks noChangeArrowheads="1"/>
          </p:cNvSpPr>
          <p:nvPr/>
        </p:nvSpPr>
        <p:spPr bwMode="auto">
          <a:xfrm>
            <a:off x="4786313" y="4714875"/>
            <a:ext cx="214312" cy="2857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CE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dirty="0">
              <a:latin typeface="Proxima Nova Rg" panose="02000506030000020004" pitchFamily="2" charset="77"/>
            </a:endParaRPr>
          </a:p>
        </p:txBody>
      </p:sp>
      <p:sp>
        <p:nvSpPr>
          <p:cNvPr id="35856" name="Seta para baixo 26"/>
          <p:cNvSpPr>
            <a:spLocks noChangeArrowheads="1"/>
          </p:cNvSpPr>
          <p:nvPr/>
        </p:nvSpPr>
        <p:spPr bwMode="auto">
          <a:xfrm>
            <a:off x="4786313" y="5643563"/>
            <a:ext cx="214312" cy="2857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CE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dirty="0">
              <a:latin typeface="Proxima Nova Rg" panose="02000506030000020004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152288-457C-BE46-903C-A84DD4B17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38" y="2521744"/>
            <a:ext cx="2963980" cy="18049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err="1">
                <a:latin typeface="Proxima Nova Lt" panose="02000506030000020004" pitchFamily="2" charset="77"/>
              </a:rPr>
              <a:t>Fases</a:t>
            </a:r>
            <a:r>
              <a:rPr lang="en-US" b="1" dirty="0">
                <a:latin typeface="Proxima Nova Lt" panose="02000506030000020004" pitchFamily="2" charset="77"/>
              </a:rPr>
              <a:t> da </a:t>
            </a:r>
            <a:r>
              <a:rPr lang="en-US" b="1" dirty="0" err="1">
                <a:latin typeface="Proxima Nova Lt" panose="02000506030000020004" pitchFamily="2" charset="77"/>
              </a:rPr>
              <a:t>Pesquisa</a:t>
            </a:r>
            <a:endParaRPr lang="en-US" b="1" dirty="0">
              <a:latin typeface="Proxima Nova Lt" panose="02000506030000020004" pitchFamily="2" charset="77"/>
            </a:endParaRPr>
          </a:p>
        </p:txBody>
      </p:sp>
      <p:pic>
        <p:nvPicPr>
          <p:cNvPr id="6147" name="Picture 7" descr="http://www.junkscience.com/JSJ_Course/jsjudocourse/think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000500"/>
            <a:ext cx="2835275" cy="2428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143000"/>
            <a:ext cx="2357438" cy="22145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42938" y="3429000"/>
            <a:ext cx="270492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Escolha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do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Orientador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ea typeface="+mn-ea"/>
            </a:endParaRPr>
          </a:p>
        </p:txBody>
      </p:sp>
      <p:pic>
        <p:nvPicPr>
          <p:cNvPr id="61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857250"/>
            <a:ext cx="2668588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ângulo 8"/>
          <p:cNvSpPr/>
          <p:nvPr/>
        </p:nvSpPr>
        <p:spPr>
          <a:xfrm>
            <a:off x="5220072" y="3429000"/>
            <a:ext cx="253466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Definição</a:t>
            </a:r>
            <a:r>
              <a:rPr lang="en-US" sz="1800" dirty="0">
                <a:solidFill>
                  <a:srgbClr val="000090"/>
                </a:solidFill>
                <a:latin typeface="Proxima Nova Rg" panose="02000506030000020004" pitchFamily="2" charset="77"/>
              </a:rPr>
              <a:t> do </a:t>
            </a:r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Problema</a:t>
            </a:r>
            <a:endParaRPr lang="en-US" sz="1800" dirty="0">
              <a:solidFill>
                <a:srgbClr val="000090"/>
              </a:solidFill>
              <a:latin typeface="Proxima Nova Rg" panose="02000506030000020004" pitchFamily="2" charset="77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83568" y="6457890"/>
            <a:ext cx="26068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Realização</a:t>
            </a:r>
            <a:r>
              <a:rPr lang="en-US" sz="1800" dirty="0">
                <a:solidFill>
                  <a:srgbClr val="000090"/>
                </a:solidFill>
                <a:latin typeface="Proxima Nova Rg" panose="02000506030000020004" pitchFamily="2" charset="77"/>
              </a:rPr>
              <a:t> da </a:t>
            </a:r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Pesquisa</a:t>
            </a:r>
            <a:endParaRPr lang="en-US" sz="1800" dirty="0">
              <a:solidFill>
                <a:srgbClr val="000090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615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3929063"/>
            <a:ext cx="2428875" cy="241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5436096" y="6457890"/>
            <a:ext cx="230704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Publicação</a:t>
            </a:r>
            <a:r>
              <a:rPr lang="en-US" sz="1800" dirty="0">
                <a:solidFill>
                  <a:srgbClr val="000090"/>
                </a:solidFill>
                <a:latin typeface="Proxima Nova Rg" panose="02000506030000020004" pitchFamily="2" charset="77"/>
              </a:rPr>
              <a:t> e </a:t>
            </a:r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defesa</a:t>
            </a:r>
            <a:r>
              <a:rPr lang="en-US" sz="18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Proxima Nova Lt" panose="02000506030000020004" pitchFamily="2" charset="77"/>
              </a:rPr>
              <a:t>Como </a:t>
            </a:r>
            <a:r>
              <a:rPr lang="en-US" b="1" dirty="0" err="1">
                <a:latin typeface="Proxima Nova Lt" panose="02000506030000020004" pitchFamily="2" charset="77"/>
              </a:rPr>
              <a:t>definir</a:t>
            </a:r>
            <a:r>
              <a:rPr lang="en-US" b="1" dirty="0">
                <a:latin typeface="Proxima Nova Lt" panose="02000506030000020004" pitchFamily="2" charset="77"/>
              </a:rPr>
              <a:t> um </a:t>
            </a:r>
            <a:r>
              <a:rPr lang="en-US" b="1" dirty="0" err="1">
                <a:latin typeface="Proxima Nova Lt" panose="02000506030000020004" pitchFamily="2" charset="77"/>
              </a:rPr>
              <a:t>problema</a:t>
            </a:r>
            <a:r>
              <a:rPr lang="en-US" b="1" dirty="0">
                <a:latin typeface="Proxima Nova Lt" panose="02000506030000020004" pitchFamily="2" charset="77"/>
              </a:rPr>
              <a:t>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71500" y="4714875"/>
            <a:ext cx="8429625" cy="1938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</a:rPr>
              <a:t>Escolher perguntas de uma agenda de pesquisa</a:t>
            </a:r>
          </a:p>
          <a:p>
            <a:pPr eaLnBrk="1" hangingPunct="1"/>
            <a:endParaRPr lang="pt-BR" sz="2400" dirty="0">
              <a:solidFill>
                <a:srgbClr val="00003F"/>
              </a:solidFill>
              <a:latin typeface="Proxima Nova Rg" panose="02000506030000020004" pitchFamily="2" charset="77"/>
            </a:endParaRPr>
          </a:p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</a:rPr>
              <a:t>Conhecer o estado-da-arte (literatura)</a:t>
            </a:r>
          </a:p>
          <a:p>
            <a:pPr eaLnBrk="1" hangingPunct="1"/>
            <a:endParaRPr lang="pt-BR" sz="2400" dirty="0">
              <a:solidFill>
                <a:srgbClr val="00003F"/>
              </a:solidFill>
              <a:latin typeface="Proxima Nova Rg" panose="02000506030000020004" pitchFamily="2" charset="77"/>
            </a:endParaRPr>
          </a:p>
          <a:p>
            <a:pPr eaLnBrk="1" hangingPunct="1"/>
            <a:r>
              <a:rPr lang="pt-BR" sz="2400" dirty="0">
                <a:solidFill>
                  <a:srgbClr val="00003F"/>
                </a:solidFill>
                <a:latin typeface="Proxima Nova Rg" panose="02000506030000020004" pitchFamily="2" charset="77"/>
              </a:rPr>
              <a:t>Fazer parte de redes informais de colaboração</a:t>
            </a: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214438"/>
            <a:ext cx="5067300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da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Terrestre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128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problema em Ciência do Sistema Terrestre?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33210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285213" y="1420722"/>
            <a:ext cx="4391025" cy="936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  <a:ea typeface="+mn-ea"/>
                <a:cs typeface="+mn-cs"/>
              </a:rPr>
              <a:t>Como reduzir o consumo de recursos naturais pela humanidade?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84663" y="2529396"/>
            <a:ext cx="4391025" cy="1151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O que acontecerá com o planeta se a concentração de GHG na atmosfera for de 750 </a:t>
            </a:r>
            <a:r>
              <a:rPr lang="pt-BR" sz="200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ppm</a:t>
            </a:r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 de CO2eq?</a:t>
            </a:r>
          </a:p>
        </p:txBody>
      </p:sp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25" y="3740150"/>
            <a:ext cx="4297363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34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887760"/>
          </a:xfrm>
        </p:spPr>
        <p:txBody>
          <a:bodyPr/>
          <a:lstStyle/>
          <a:p>
            <a:r>
              <a:rPr lang="pt-BR" dirty="0"/>
              <a:t>O que é um problema em Ciência do Sistema Terrestre?</a:t>
            </a:r>
          </a:p>
        </p:txBody>
      </p:sp>
      <p:pic>
        <p:nvPicPr>
          <p:cNvPr id="25603" name="Imagem 6" descr="living_plan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7" y="1340768"/>
            <a:ext cx="3816350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99219" y="1556792"/>
            <a:ext cx="4391025" cy="16561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Em que nível vai estar a emissão de GHG do Brasil em 2030, dado o padrão atual de consumo e o crescimento esperado da população e da economia?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4365625"/>
            <a:ext cx="438943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88495" y="4977172"/>
            <a:ext cx="3744913" cy="1080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  <a:ea typeface="+mn-ea"/>
                <a:cs typeface="+mn-cs"/>
              </a:rPr>
              <a:t>Quais são os incentivos pessoais para reduzir o consumo individual? </a:t>
            </a:r>
          </a:p>
        </p:txBody>
      </p:sp>
    </p:spTree>
    <p:extLst>
      <p:ext uri="{BB962C8B-B14F-4D97-AF65-F5344CB8AC3E}">
        <p14:creationId xmlns:p14="http://schemas.microsoft.com/office/powerpoint/2010/main" val="207021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ítulo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887412"/>
          </a:xfrm>
        </p:spPr>
        <p:txBody>
          <a:bodyPr/>
          <a:lstStyle/>
          <a:p>
            <a:r>
              <a:rPr lang="pt-BR" dirty="0"/>
              <a:t>O que é um problema em Ciência do Sistema Terrestre?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11188" y="1628775"/>
            <a:ext cx="3240087" cy="1584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Como as mudanças ambientais globais podem afetar a segurança alimentar?</a:t>
            </a:r>
          </a:p>
        </p:txBody>
      </p:sp>
      <p:pic>
        <p:nvPicPr>
          <p:cNvPr id="26628" name="Picture 2" descr="http://www.classzone.com/books/earth_science/terc/content/investigations/es0103/images/es0103_p8_earth_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1341438"/>
            <a:ext cx="50482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11188" y="3573463"/>
            <a:ext cx="3240087" cy="1584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Que adaptações na alimentação do </a:t>
            </a:r>
            <a:r>
              <a:rPr lang="pt-BR" sz="220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semi-arido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 serão necessárias num cenário A2-IPCC?</a:t>
            </a:r>
          </a:p>
        </p:txBody>
      </p:sp>
    </p:spTree>
    <p:extLst>
      <p:ext uri="{BB962C8B-B14F-4D97-AF65-F5344CB8AC3E}">
        <p14:creationId xmlns:p14="http://schemas.microsoft.com/office/powerpoint/2010/main" val="1056192137"/>
      </p:ext>
    </p:extLst>
  </p:cSld>
  <p:clrMapOvr>
    <a:masterClrMapping/>
  </p:clrMapOvr>
</p:sld>
</file>

<file path=ppt/theme/theme1.xml><?xml version="1.0" encoding="utf-8"?>
<a:theme xmlns:a="http://schemas.openxmlformats.org/drawingml/2006/main" name="2_Pixel">
  <a:themeElements>
    <a:clrScheme name="2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_Pixel">
      <a:majorFont>
        <a:latin typeface="ZapfHumnst BT"/>
        <a:ea typeface=""/>
        <a:cs typeface=""/>
      </a:majorFont>
      <a:minorFont>
        <a:latin typeface="Humnst777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modelo_apres</Template>
  <TotalTime>5867</TotalTime>
  <Words>998</Words>
  <Application>Microsoft Macintosh PowerPoint</Application>
  <PresentationFormat>On-screen Show (4:3)</PresentationFormat>
  <Paragraphs>140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Proxima Nova Lt</vt:lpstr>
      <vt:lpstr>Proxima Nova Rg</vt:lpstr>
      <vt:lpstr>Calibri</vt:lpstr>
      <vt:lpstr>Wingdings</vt:lpstr>
      <vt:lpstr>ZapfHumnst BT</vt:lpstr>
      <vt:lpstr>Arial</vt:lpstr>
      <vt:lpstr>2_Pixel</vt:lpstr>
      <vt:lpstr>Planejamento da Pesquisa</vt:lpstr>
      <vt:lpstr>O que fazer para terminar uma tese?</vt:lpstr>
      <vt:lpstr>O que fazer para terminar uma tese?</vt:lpstr>
      <vt:lpstr>Fases da Pesquisa</vt:lpstr>
      <vt:lpstr>Como definir um problema?</vt:lpstr>
      <vt:lpstr>Ciencia da Sistema Terrestre</vt:lpstr>
      <vt:lpstr>O que é um problema em Ciência do Sistema Terrestre?</vt:lpstr>
      <vt:lpstr>O que é um problema em Ciência do Sistema Terrestre?</vt:lpstr>
      <vt:lpstr>O que é um problema em Ciência do Sistema Terrestre?</vt:lpstr>
      <vt:lpstr>Redes informais de pesquisa</vt:lpstr>
      <vt:lpstr>Início da Pesquisa</vt:lpstr>
      <vt:lpstr>Como conhecer o estado da arte?</vt:lpstr>
      <vt:lpstr>Como conhecer o estado da arte?</vt:lpstr>
      <vt:lpstr>Estado da arte</vt:lpstr>
      <vt:lpstr>From general questions to scientific problems</vt:lpstr>
      <vt:lpstr>How to use spatial patterns measured by images to infer who is deforesting Amazonia?
</vt:lpstr>
      <vt:lpstr>Peixe-boi amazônico</vt:lpstr>
      <vt:lpstr>Dispersão de lavras de lagostas</vt:lpstr>
      <vt:lpstr>Extraçao de uso da terra com séries temporais de dados de sensorimento remoto</vt:lpstr>
      <vt:lpstr>Preparação da Proposta de Tese</vt:lpstr>
      <vt:lpstr>Desenvolvimento da Tese </vt:lpstr>
      <vt:lpstr>O princípio básico da pós-graduação</vt:lpstr>
      <vt:lpstr>Como gerenciar seu orientador</vt:lpstr>
      <vt:lpstr>Prepare documentos para seu orientador</vt:lpstr>
      <vt:lpstr>Como gerenciar sua ansiedade?</vt:lpstr>
      <vt:lpstr>A história de um paper </vt:lpstr>
      <vt:lpstr>PowerPoint Presentation</vt:lpstr>
      <vt:lpstr>Motivação</vt:lpstr>
      <vt:lpstr>Da pergunta à hipótese</vt:lpstr>
      <vt:lpstr>Como usar os padrões espaciais medidos por imagens para inferir quem está desmatando?</vt:lpstr>
      <vt:lpstr>Qual o padrão espacial de cada agente?</vt:lpstr>
      <vt:lpstr>“Mineração de Padrões de Mudança em Imagens de Sensoriamento Remoto”</vt:lpstr>
    </vt:vector>
  </TitlesOfParts>
  <Company>INPE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Metodologia de Pesquisa</dc:title>
  <dc:creator>Gilberto Camara</dc:creator>
  <cp:lastModifiedBy>Gilberto Camara</cp:lastModifiedBy>
  <cp:revision>272</cp:revision>
  <dcterms:created xsi:type="dcterms:W3CDTF">2001-04-03T17:07:46Z</dcterms:created>
  <dcterms:modified xsi:type="dcterms:W3CDTF">2025-03-13T21:20:59Z</dcterms:modified>
</cp:coreProperties>
</file>